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 did after was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Added More Players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Reduced </a:t>
            </a:r>
            <a:r>
              <a:rPr lang="en">
                <a:solidFill>
                  <a:schemeClr val="dk1"/>
                </a:solidFill>
              </a:rPr>
              <a:t>Dimensionality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Used a grid search with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 Neural Network model, Ensemble Models  and simple models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Best Result was a simple Log Reg with custom weights to balance out the class imbalance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where do we go from here?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are consulting for the Miami Heat during the NBA playoffs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are in over time with a narrow 2 point lead and cannot let it go to double over time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Jayson Tatum,will have the ball on the in bound.. Where will he shoot from?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a87ea6cdf_0_1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a87ea6cdf_0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pull out your laptop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enter the player into the model  And...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it  predicts center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You get excited and tell the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Bam does the rest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so much for watch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feel free to connect with 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a87ea6c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a87ea6c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Who am I?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 am a business analyst turned data scientist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Come from a finance and accounting background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 love basketball, kebabs, and like to think that im a fun guy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Imagine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E696C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You are the coach of the Philadelphia 76ers during the 2019 NBA playoffs. 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It is  game 7 vs the raptors. You are  tied at 90 and it is raptors ball with 4.2 seconds on the clock.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100"/>
              <a:buFont typeface="Lato"/>
              <a:buChar char="●"/>
            </a:pPr>
            <a:r>
              <a:rPr lang="en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You know they will pass it to Kawhi Leonard,  Where will he take this shot? </a:t>
            </a:r>
            <a:endParaRPr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a87ea6cd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a87ea6c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If you didn't guess left corner, you lost the game.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But what if..you didn't have to guess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is the question I want to answer.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can we use Data science and Machine Learning to predict where players will shoot next?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Dataset I used had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Every shot in the NBA from 1997 to 2019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had 5 million rows with 22 features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2152 Players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Almost 1 gb of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</a:t>
            </a:r>
            <a:r>
              <a:rPr lang="en"/>
              <a:t> the target had 6 </a:t>
            </a:r>
            <a:r>
              <a:rPr lang="en"/>
              <a:t>classifications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LeBron James is my test player - has 30,000 shots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 Reg  the results look good with test accuracy above 70%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Confusion Matrix was really poor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Lowest </a:t>
            </a:r>
            <a:r>
              <a:rPr lang="en">
                <a:solidFill>
                  <a:schemeClr val="dk1"/>
                </a:solidFill>
              </a:rPr>
              <a:t>Recall</a:t>
            </a:r>
            <a:r>
              <a:rPr lang="en">
                <a:solidFill>
                  <a:schemeClr val="dk1"/>
                </a:solidFill>
              </a:rPr>
              <a:t> score was .13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Caused by class imbalance = most players shoot from the centre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Rolled up the target into 3 </a:t>
            </a:r>
            <a:r>
              <a:rPr lang="en"/>
              <a:t>classifications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hyperlink" Target="https://balsamiq-wireframes.appspot.com/?state=%7B%22ids%22:%5B%221x8xoMwiuiQR1czn0qkSRDl3MQ8Z3gwVM%22%5D,%22action%22:%22open%22%7D&amp;shortID=Mast-2278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hyperlink" Target="https://balsamiq-wireframes.appspot.com/?state=%7B%22ids%22:%5B%221x8xoMwiuiQR1czn0qkSRDl3MQ8Z3gwVM%22%5D,%22action%22:%22open%22%7D&amp;shortID=Mast-404B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balsamiq-wireframes.appspot.com/?state=%7B%22ids%22:%5B%221x8xoMwiuiQR1czn0qkSRDl3MQ8Z3gwVM%22%5D,%22action%22:%22open%22%7D&amp;shortID=Mast-BE32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hyperlink" Target="https://balsamiq-wireframes.appspot.com/?state=%7B%22ids%22:%5B%221x8xoMwiuiQR1czn0qkSRDl3MQ8Z3gwVM%22%5D,%22action%22:%22open%22%7D&amp;shortID=Mast-603D" TargetMode="External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alsamiq-wireframes.appspot.com/?state=%7B%22ids%22:%5B%221x8xoMwiuiQR1czn0qkSRDl3MQ8Z3gwVM%22%5D,%22action%22:%22open%22%7D&amp;shortID=Mast-2278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7.png"/><Relationship Id="rId7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alsamiq-wireframes.appspot.com/?state=%7B%22ids%22:%5B%221x8xoMwiuiQR1czn0qkSRDl3MQ8Z3gwVM%22%5D,%22action%22:%22open%22%7D&amp;shortID=Mast-8C47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hyperlink" Target="https://balsamiq-wireframes.appspot.com/?state=%7B%22ids%22:%5B%221x8xoMwiuiQR1czn0qkSRDl3MQ8Z3gwVM%22%5D,%22action%22:%22open%22%7D&amp;shortID=Mast-2278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1.gif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72012" y="141387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550" y="1672900"/>
            <a:ext cx="3459199" cy="20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959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Shot Prediction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Haider Nadeem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278" y="2068875"/>
            <a:ext cx="1418723" cy="13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2650" y="2543169"/>
            <a:ext cx="1070899" cy="7781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5147550" y="2259525"/>
            <a:ext cx="14187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mic Sans MS"/>
                <a:ea typeface="Comic Sans MS"/>
                <a:cs typeface="Comic Sans MS"/>
                <a:sym typeface="Comic Sans MS"/>
              </a:rPr>
              <a:t>Curry|PG|GSW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6835050" y="29656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7226588" y="25791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711800" y="3143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6972025" y="3143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656475" y="25081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6684225" y="3143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7966363" y="30161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913325" y="254317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7853100" y="27063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7515175" y="276147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7373875" y="24445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273425" y="305330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341913" y="305330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273425" y="30161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6987650" y="27063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15832" t="0"/>
          <a:stretch/>
        </p:blipFill>
        <p:spPr>
          <a:xfrm>
            <a:off x="8191025" y="2506725"/>
            <a:ext cx="946675" cy="1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6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sp>
          <p:nvSpPr>
            <p:cNvPr id="251" name="Google Shape;251;p2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54" name="Google Shape;254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255" name="Google Shape;255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" name="Google Shape;257;p26"/>
          <p:cNvGrpSpPr/>
          <p:nvPr/>
        </p:nvGrpSpPr>
        <p:grpSpPr>
          <a:xfrm>
            <a:off x="4572000" y="2295575"/>
            <a:ext cx="2286000" cy="2847950"/>
            <a:chOff x="0" y="2295575"/>
            <a:chExt cx="2286000" cy="2847950"/>
          </a:xfrm>
        </p:grpSpPr>
        <p:grpSp>
          <p:nvGrpSpPr>
            <p:cNvPr id="258" name="Google Shape;258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" name="Google Shape;261;p26"/>
            <p:cNvSpPr txBox="1"/>
            <p:nvPr/>
          </p:nvSpPr>
          <p:spPr>
            <a:xfrm>
              <a:off x="216307" y="2441100"/>
              <a:ext cx="1580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Set up a </a:t>
              </a: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Grid</a:t>
              </a: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Search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216300" y="3050050"/>
              <a:ext cx="2069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Grid included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MLP Classifier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Gradient</a:t>
              </a: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Boosting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Multinomial</a:t>
              </a: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Bayes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Logistic</a:t>
              </a: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Regression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3" name="Google Shape;263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64" name="Google Shape;264;p26"/>
          <p:cNvGrpSpPr/>
          <p:nvPr/>
        </p:nvGrpSpPr>
        <p:grpSpPr>
          <a:xfrm>
            <a:off x="2286000" y="2295575"/>
            <a:ext cx="2286000" cy="2847950"/>
            <a:chOff x="0" y="2295575"/>
            <a:chExt cx="2286000" cy="2847950"/>
          </a:xfrm>
        </p:grpSpPr>
        <p:grpSp>
          <p:nvGrpSpPr>
            <p:cNvPr id="265" name="Google Shape;265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266" name="Google Shape;266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" name="Google Shape;268;p26"/>
            <p:cNvSpPr txBox="1"/>
            <p:nvPr/>
          </p:nvSpPr>
          <p:spPr>
            <a:xfrm>
              <a:off x="216311" y="2441100"/>
              <a:ext cx="1944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Reduced Dimensionality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Set PCA = .9 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0" name="Google Shape;270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71" name="Google Shape;271;p26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272" name="Google Shape;272;p2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273" name="Google Shape;273;p2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" name="Google Shape;275;p26"/>
            <p:cNvSpPr txBox="1"/>
            <p:nvPr/>
          </p:nvSpPr>
          <p:spPr>
            <a:xfrm>
              <a:off x="216308" y="2441100"/>
              <a:ext cx="1713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Added More Players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6"/>
            <p:cNvSpPr txBox="1"/>
            <p:nvPr/>
          </p:nvSpPr>
          <p:spPr>
            <a:xfrm>
              <a:off x="216300" y="291760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Added 10 more players to the model for testing raising the total shots to 150,000. 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7" name="Google Shape;277;p2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78" name="Google Shape;278;p26"/>
          <p:cNvSpPr txBox="1"/>
          <p:nvPr>
            <p:ph type="title"/>
          </p:nvPr>
        </p:nvSpPr>
        <p:spPr>
          <a:xfrm>
            <a:off x="730000" y="1318650"/>
            <a:ext cx="31515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Steps</a:t>
            </a:r>
            <a:endParaRPr sz="3000"/>
          </a:p>
        </p:txBody>
      </p:sp>
      <p:sp>
        <p:nvSpPr>
          <p:cNvPr id="279" name="Google Shape;279;p26"/>
          <p:cNvSpPr/>
          <p:nvPr/>
        </p:nvSpPr>
        <p:spPr>
          <a:xfrm rot="10609454">
            <a:off x="7433673" y="3832101"/>
            <a:ext cx="1175105" cy="1080542"/>
          </a:xfrm>
          <a:prstGeom prst="blockArc">
            <a:avLst>
              <a:gd fmla="val 19571205" name="adj1"/>
              <a:gd fmla="val 5880699" name="adj2"/>
              <a:gd fmla="val 7985" name="adj3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>
            <p:ph idx="1" type="body"/>
          </p:nvPr>
        </p:nvSpPr>
        <p:spPr>
          <a:xfrm>
            <a:off x="7662761" y="4059426"/>
            <a:ext cx="716700" cy="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62</a:t>
            </a:r>
            <a:r>
              <a:rPr b="1" lang="en" sz="1700">
                <a:solidFill>
                  <a:schemeClr val="dk1"/>
                </a:solidFill>
              </a:rPr>
              <a:t>%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7433261" y="3834763"/>
            <a:ext cx="1178100" cy="1077600"/>
          </a:xfrm>
          <a:prstGeom prst="blockArc">
            <a:avLst>
              <a:gd fmla="val 16211102" name="adj1"/>
              <a:gd fmla="val 8610188" name="adj2"/>
              <a:gd fmla="val 772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7592369" y="4369089"/>
            <a:ext cx="8571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Accuracy</a:t>
            </a:r>
            <a:endParaRPr sz="900"/>
          </a:p>
        </p:txBody>
      </p:sp>
      <p:sp>
        <p:nvSpPr>
          <p:cNvPr id="283" name="Google Shape;283;p26"/>
          <p:cNvSpPr txBox="1"/>
          <p:nvPr/>
        </p:nvSpPr>
        <p:spPr>
          <a:xfrm>
            <a:off x="7124600" y="3074350"/>
            <a:ext cx="1790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Logistic</a:t>
            </a:r>
            <a:r>
              <a:rPr b="1" lang="en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 Regression with custom weight </a:t>
            </a:r>
            <a:endParaRPr b="1" sz="12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175" y="546119"/>
            <a:ext cx="3674524" cy="1683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Consulting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 txBox="1"/>
          <p:nvPr>
            <p:ph idx="1" type="body"/>
          </p:nvPr>
        </p:nvSpPr>
        <p:spPr>
          <a:xfrm>
            <a:off x="729450" y="2078875"/>
            <a:ext cx="7539900" cy="1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Char char="●"/>
            </a:pPr>
            <a:r>
              <a:rPr lang="en" sz="1800">
                <a:solidFill>
                  <a:srgbClr val="5E696C"/>
                </a:solidFill>
              </a:rPr>
              <a:t>You are consulting the Miami Heat during the playoffs. </a:t>
            </a:r>
            <a:endParaRPr sz="1800">
              <a:solidFill>
                <a:srgbClr val="5E696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Char char="●"/>
            </a:pPr>
            <a:r>
              <a:rPr lang="en" sz="1800">
                <a:solidFill>
                  <a:srgbClr val="5E696C"/>
                </a:solidFill>
              </a:rPr>
              <a:t>Game 1 you are up 116 to 114 with 12 seconds in Over Time</a:t>
            </a:r>
            <a:endParaRPr sz="1800">
              <a:solidFill>
                <a:srgbClr val="5E696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Char char="●"/>
            </a:pPr>
            <a:r>
              <a:rPr lang="en" sz="1800">
                <a:solidFill>
                  <a:srgbClr val="5E696C"/>
                </a:solidFill>
              </a:rPr>
              <a:t>Where will Jayson Tatum shoot from?</a:t>
            </a:r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250" y="3433899"/>
            <a:ext cx="2231900" cy="1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6737300" y="3030400"/>
            <a:ext cx="1129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Jayson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8675" y="3481825"/>
            <a:ext cx="16859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2396725" y="3078325"/>
            <a:ext cx="11298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892" y="495499"/>
            <a:ext cx="1204104" cy="16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061563" y="1328050"/>
            <a:ext cx="5356748" cy="342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825" y="1636225"/>
            <a:ext cx="4101599" cy="240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325" y="2278120"/>
            <a:ext cx="808150" cy="58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600" y="2278125"/>
            <a:ext cx="808151" cy="58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0800" y="3130425"/>
            <a:ext cx="809203" cy="5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7075" y="3130425"/>
            <a:ext cx="809208" cy="5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725" y="1828450"/>
            <a:ext cx="3916350" cy="22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316" name="Google Shape;316;p30"/>
          <p:cNvPicPr preferRelativeResize="0"/>
          <p:nvPr/>
        </p:nvPicPr>
        <p:blipFill rotWithShape="1">
          <a:blip r:embed="rId5">
            <a:alphaModFix/>
          </a:blip>
          <a:srcRect b="0" l="0" r="3344" t="0"/>
          <a:stretch/>
        </p:blipFill>
        <p:spPr>
          <a:xfrm>
            <a:off x="2222775" y="1562850"/>
            <a:ext cx="5121952" cy="32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8609" y="2305886"/>
            <a:ext cx="1601602" cy="1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 txBox="1"/>
          <p:nvPr/>
        </p:nvSpPr>
        <p:spPr>
          <a:xfrm>
            <a:off x="2870724" y="2522161"/>
            <a:ext cx="1601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mic Sans MS"/>
                <a:ea typeface="Comic Sans MS"/>
                <a:cs typeface="Comic Sans MS"/>
                <a:sym typeface="Comic Sans MS"/>
              </a:rPr>
              <a:t>Tatum</a:t>
            </a:r>
            <a:r>
              <a:rPr lang="en" sz="900">
                <a:latin typeface="Comic Sans MS"/>
                <a:ea typeface="Comic Sans MS"/>
                <a:cs typeface="Comic Sans MS"/>
                <a:sym typeface="Comic Sans MS"/>
              </a:rPr>
              <a:t>|SF|BOS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5230106" y="3413181"/>
            <a:ext cx="233100" cy="212100"/>
          </a:xfrm>
          <a:prstGeom prst="flowChar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064" y="2802587"/>
            <a:ext cx="1442028" cy="105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773475" y="331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Bam Adebayo does the 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25" y="1191450"/>
            <a:ext cx="47434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</a:t>
            </a:r>
            <a:endParaRPr/>
          </a:p>
        </p:txBody>
      </p:sp>
      <p:pic>
        <p:nvPicPr>
          <p:cNvPr id="332" name="Google Shape;332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175" y="1665575"/>
            <a:ext cx="3667175" cy="325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333" name="Google Shape;333;p32"/>
          <p:cNvPicPr preferRelativeResize="0"/>
          <p:nvPr/>
        </p:nvPicPr>
        <p:blipFill rotWithShape="1">
          <a:blip r:embed="rId5">
            <a:alphaModFix/>
          </a:blip>
          <a:srcRect b="0" l="0" r="3344" t="0"/>
          <a:stretch/>
        </p:blipFill>
        <p:spPr>
          <a:xfrm>
            <a:off x="360337" y="2044875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875" y="2303900"/>
            <a:ext cx="3459199" cy="20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7603" y="2699875"/>
            <a:ext cx="1418723" cy="13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0975" y="3174169"/>
            <a:ext cx="1070900" cy="77816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935875" y="2890525"/>
            <a:ext cx="14187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mic Sans MS"/>
                <a:ea typeface="Comic Sans MS"/>
                <a:cs typeface="Comic Sans MS"/>
                <a:sym typeface="Comic Sans MS"/>
              </a:rPr>
              <a:t>Curry|PG|GSW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2623375" y="35966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014913" y="32101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3500125" y="3774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2760350" y="3774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"/>
          <p:cNvSpPr/>
          <p:nvPr/>
        </p:nvSpPr>
        <p:spPr>
          <a:xfrm>
            <a:off x="3444800" y="31391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/>
          <p:nvPr/>
        </p:nvSpPr>
        <p:spPr>
          <a:xfrm>
            <a:off x="2472550" y="37743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/>
          <p:nvPr/>
        </p:nvSpPr>
        <p:spPr>
          <a:xfrm>
            <a:off x="3754688" y="36471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/>
          <p:nvPr/>
        </p:nvSpPr>
        <p:spPr>
          <a:xfrm>
            <a:off x="2701650" y="317417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3641425" y="33373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3303500" y="339247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3162200" y="30755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3061750" y="368430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3130238" y="368430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3061750" y="3647125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2775975" y="3337350"/>
            <a:ext cx="141300" cy="1272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idx="1" type="subTitle"/>
          </p:nvPr>
        </p:nvSpPr>
        <p:spPr>
          <a:xfrm>
            <a:off x="729450" y="2610925"/>
            <a:ext cx="17376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Kebab Lover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Guy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00" y="786825"/>
            <a:ext cx="2292374" cy="22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650" y="3187574"/>
            <a:ext cx="1737475" cy="1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256850" y="2788612"/>
            <a:ext cx="717125" cy="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850" y="2788613"/>
            <a:ext cx="717125" cy="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6750" y="3310562"/>
            <a:ext cx="502704" cy="5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7680" y="3187575"/>
            <a:ext cx="1019935" cy="7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7300" y="3954501"/>
            <a:ext cx="1505550" cy="3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6300" y="2303012"/>
            <a:ext cx="502701" cy="53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38074" y="2297346"/>
            <a:ext cx="1019950" cy="54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2600" y="1322450"/>
            <a:ext cx="1735422" cy="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07450" y="552025"/>
            <a:ext cx="27705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79" name="Google Shape;179;p19"/>
          <p:cNvSpPr txBox="1"/>
          <p:nvPr>
            <p:ph idx="4294967295" type="subTitle"/>
          </p:nvPr>
        </p:nvSpPr>
        <p:spPr>
          <a:xfrm>
            <a:off x="707450" y="1452800"/>
            <a:ext cx="41280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You are the coach of the Philadelphia 76ers during NBA playoffs.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You are tied at 90 with 4 seconds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Where will Kawhi Leonard shoot from?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988" y="469600"/>
            <a:ext cx="2274549" cy="23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338" y="3357323"/>
            <a:ext cx="2348176" cy="12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400" y="3375437"/>
            <a:ext cx="2086650" cy="11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75" y="459613"/>
            <a:ext cx="3787776" cy="42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Player Shots</a:t>
            </a:r>
            <a:endParaRPr sz="3000"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730000" y="2373000"/>
            <a:ext cx="3374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How to leverage Data science and Machine Learning to optimize NBA defence?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425" y="2201175"/>
            <a:ext cx="2108002" cy="118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425" y="106600"/>
            <a:ext cx="2107990" cy="15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391325" y="1687575"/>
            <a:ext cx="550200" cy="513600"/>
          </a:xfrm>
          <a:prstGeom prst="mathPlus">
            <a:avLst>
              <a:gd fmla="val 23520" name="adj1"/>
            </a:avLst>
          </a:prstGeom>
          <a:solidFill>
            <a:srgbClr val="BFC7CA"/>
          </a:solidFill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6391325" y="3386913"/>
            <a:ext cx="550200" cy="411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762" y="3797925"/>
            <a:ext cx="1861325" cy="10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04" name="Google Shape;204;p22"/>
          <p:cNvSpPr txBox="1"/>
          <p:nvPr>
            <p:ph idx="2" type="body"/>
          </p:nvPr>
        </p:nvSpPr>
        <p:spPr>
          <a:xfrm>
            <a:off x="4873375" y="1318650"/>
            <a:ext cx="3770100" cy="13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Every NBA shot from 1997-2019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5 million rows with 22 Features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2152 Players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850mb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5933925" y="836500"/>
            <a:ext cx="22800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Key Points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75" y="3005850"/>
            <a:ext cx="4212050" cy="12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Target</a:t>
            </a:r>
            <a:endParaRPr b="0" sz="3000"/>
          </a:p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729975" y="332130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6 Part Classification </a:t>
            </a:r>
            <a:endParaRPr sz="13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50" y="892598"/>
            <a:ext cx="3822751" cy="35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625" y="2196213"/>
            <a:ext cx="157162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6369975" y="489100"/>
            <a:ext cx="1071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Back Court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6525825" y="2663625"/>
            <a:ext cx="759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5284775" y="3224450"/>
            <a:ext cx="1027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 Side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5284775" y="3960225"/>
            <a:ext cx="1027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 Side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7521425" y="3224450"/>
            <a:ext cx="1027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 Side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7521425" y="3929175"/>
            <a:ext cx="1027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 rot="10598733">
            <a:off x="6173195" y="2502408"/>
            <a:ext cx="1261261" cy="1224573"/>
          </a:xfrm>
          <a:prstGeom prst="blockArc">
            <a:avLst>
              <a:gd fmla="val 2134340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Modeling</a:t>
            </a:r>
            <a:endParaRPr sz="3000"/>
          </a:p>
        </p:txBody>
      </p:sp>
      <p:sp>
        <p:nvSpPr>
          <p:cNvPr id="228" name="Google Shape;228;p24"/>
          <p:cNvSpPr txBox="1"/>
          <p:nvPr>
            <p:ph idx="1" type="subTitle"/>
          </p:nvPr>
        </p:nvSpPr>
        <p:spPr>
          <a:xfrm>
            <a:off x="506275" y="2404075"/>
            <a:ext cx="35247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Testi</a:t>
            </a:r>
            <a:r>
              <a:rPr lang="en" sz="1300"/>
              <a:t>ng on one Player : LeBron James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Results look good however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Getting low recall scores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Low as .13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Caused by class imbalance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9" name="Google Shape;229;p24"/>
          <p:cNvSpPr txBox="1"/>
          <p:nvPr>
            <p:ph idx="2" type="body"/>
          </p:nvPr>
        </p:nvSpPr>
        <p:spPr>
          <a:xfrm>
            <a:off x="6419123" y="2760014"/>
            <a:ext cx="768900" cy="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7</a:t>
            </a:r>
            <a:r>
              <a:rPr b="1" lang="en" sz="2000">
                <a:solidFill>
                  <a:schemeClr val="dk1"/>
                </a:solidFill>
              </a:rPr>
              <a:t>2%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6172846" y="2505365"/>
            <a:ext cx="1264200" cy="1221300"/>
          </a:xfrm>
          <a:prstGeom prst="blockArc">
            <a:avLst>
              <a:gd fmla="val 16211102" name="adj1"/>
              <a:gd fmla="val 10335975" name="adj2"/>
              <a:gd fmla="val 7962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 txBox="1"/>
          <p:nvPr>
            <p:ph idx="2" type="body"/>
          </p:nvPr>
        </p:nvSpPr>
        <p:spPr>
          <a:xfrm>
            <a:off x="6343585" y="3111011"/>
            <a:ext cx="9198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Accuracy</a:t>
            </a:r>
            <a:endParaRPr sz="900"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75" y="600438"/>
            <a:ext cx="2421200" cy="174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600" y="4150155"/>
            <a:ext cx="4112148" cy="82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4232" y="3947500"/>
            <a:ext cx="2440518" cy="244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Target</a:t>
            </a:r>
            <a:endParaRPr sz="3000"/>
          </a:p>
        </p:txBody>
      </p:sp>
      <p:sp>
        <p:nvSpPr>
          <p:cNvPr id="240" name="Google Shape;240;p25"/>
          <p:cNvSpPr txBox="1"/>
          <p:nvPr>
            <p:ph idx="1" type="subTitle"/>
          </p:nvPr>
        </p:nvSpPr>
        <p:spPr>
          <a:xfrm>
            <a:off x="945075" y="3175850"/>
            <a:ext cx="23934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 Part Classification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513" y="2326200"/>
            <a:ext cx="1043575" cy="4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250" y="892598"/>
            <a:ext cx="3822751" cy="35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6340625" y="2668300"/>
            <a:ext cx="1071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7512925" y="3175850"/>
            <a:ext cx="998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 Side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5236650" y="3175850"/>
            <a:ext cx="1071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 Side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